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24736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732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37724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0615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43222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02604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80265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45158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73073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87351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83622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E19F-04D0-4A5A-B5F1-5E580CF4133A}" type="datetimeFigureOut">
              <a:rPr lang="sq-AL" smtClean="0"/>
              <a:t>2016-04-13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2BD9-1B02-4BE7-BE39-AB8544575F35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50182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q-AL" dirty="0" smtClean="0"/>
              <a:t>Vlerësime nga ekspertët vendorë mbi disa çështje të evidentuara nga analiza e financave vendore</a:t>
            </a:r>
            <a:endParaRPr lang="sq-A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q-AL" dirty="0" smtClean="0"/>
              <a:t>Problematika e evidentuar në Bashkitë Shkodër, Lezhë dhe Durrës</a:t>
            </a:r>
          </a:p>
          <a:p>
            <a:endParaRPr lang="sq-AL" dirty="0"/>
          </a:p>
          <a:p>
            <a:r>
              <a:rPr lang="sq-AL" dirty="0" smtClean="0"/>
              <a:t>Vlerësime nga ekspertët e Bashkive të Shqipërisë</a:t>
            </a:r>
            <a:endParaRPr lang="sq-AL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95400" y="5867400"/>
            <a:ext cx="64008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q-AL" sz="1400" dirty="0" smtClean="0"/>
              <a:t>Durrës, Prill 2016</a:t>
            </a:r>
            <a:endParaRPr lang="sq-AL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295400" y="457200"/>
            <a:ext cx="3124200" cy="381000"/>
            <a:chOff x="0" y="0"/>
            <a:chExt cx="6261811" cy="592531"/>
          </a:xfrm>
        </p:grpSpPr>
        <p:pic>
          <p:nvPicPr>
            <p:cNvPr id="6" name="Picture 5" descr="Logo dldp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3395" y="0"/>
              <a:ext cx="1199693" cy="5925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Logo Helveta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136038" cy="5632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C:\Users\User1\Desktop\Work dldp\SDC_RGB_hoch_pos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1651" y="0"/>
              <a:ext cx="1280160" cy="57790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2117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744606"/>
              </p:ext>
            </p:extLst>
          </p:nvPr>
        </p:nvGraphicFramePr>
        <p:xfrm>
          <a:off x="533400" y="609600"/>
          <a:ext cx="8229600" cy="57912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04656"/>
                <a:gridCol w="5824944"/>
              </a:tblGrid>
              <a:tr h="5791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b="0" dirty="0">
                          <a:effectLst/>
                        </a:rPr>
                        <a:t>Procesi i përgatitjes së buxhetit:  Faktet tregojnë se nuk qarkullohet informacion për njësitë shpenzuese, për të dhënë udhëzime mbi metodologjinë për përgatitjen e buxhetit, por vetëm jepet shuma tavan e fondit. Nuk përcaktohen tavane për njësitë administrative. A duhet të rregullohet ky proces me procedura të përcaktuara në ligj ?</a:t>
                      </a:r>
                      <a:endParaRPr lang="sq-AL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2000" b="0" dirty="0" smtClean="0">
                          <a:effectLst/>
                        </a:rPr>
                        <a:t>Procesi duhet te rregullohet me procedura ligjore.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 smtClean="0">
                          <a:effectLst/>
                        </a:rPr>
                        <a:t>Ligji duhet të përcaktojë se çdo njësi shpenzuese të jetë në diejni të metodologjisë dhe përgatitjes së buxhetit.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 smtClean="0">
                          <a:effectLst/>
                        </a:rPr>
                        <a:t>Rregullat </a:t>
                      </a:r>
                      <a:r>
                        <a:rPr lang="sq-AL" sz="2000" b="0" dirty="0">
                          <a:effectLst/>
                        </a:rPr>
                        <a:t>për qarkullimin e informacionit në procesin e përgatitjes së buxhetit duhet të përcaktohen nga Bashkia/Kryetari dhe jo të jetë pjesë e ligjit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01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5074"/>
              </p:ext>
            </p:extLst>
          </p:nvPr>
        </p:nvGraphicFramePr>
        <p:xfrm>
          <a:off x="533400" y="533400"/>
          <a:ext cx="8229600" cy="57912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04656"/>
                <a:gridCol w="5824944"/>
              </a:tblGrid>
              <a:tr h="5791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b="0" dirty="0">
                          <a:effectLst/>
                        </a:rPr>
                        <a:t>Shqyrtimi i buxheteve / afatet e aprovimit të buxheteve: Bashkitë nuk arrijnë të miratojnë buxhetet brenda muajit të parë të vitit, ndërkohë që buxheti fillon që në datën 1 Janar. A ka vend për të rishikuar afatet për shqyrtimin dhe miratimin e buxheteve nga këshilli bashkiak?</a:t>
                      </a:r>
                      <a:endParaRPr lang="sq-AL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Duhet rregulluar me ligj afatet e miratimit te buxhetit.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Duhen rishikuar afatet për miratimin e buxhetit nga Këshilli Bashkiak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 smtClean="0">
                          <a:effectLst/>
                        </a:rPr>
                        <a:t>Afatet </a:t>
                      </a:r>
                      <a:r>
                        <a:rPr lang="sq-AL" sz="1800" b="0" dirty="0">
                          <a:effectLst/>
                        </a:rPr>
                        <a:t>e buxhetit janë jo të përshtatshme. Buxheti duhet të përgatitet në periudhën Mars – Shtator për vitin pasardhës.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>
                          <a:effectLst/>
                        </a:rPr>
                        <a:t>Dëgjesat publike duhet të zhvillohen në periudhën Tetor – Nëntor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>
                          <a:effectLst/>
                        </a:rPr>
                        <a:t>Aprovimi nga Këshilli i bashkisë duhet të bëhet në Nentor/ </a:t>
                      </a:r>
                      <a:r>
                        <a:rPr lang="sq-AL" sz="1800" b="0" dirty="0" smtClean="0">
                          <a:effectLst/>
                        </a:rPr>
                        <a:t>Dhjetor/Janar/Shkurt</a:t>
                      </a:r>
                      <a:endParaRPr lang="sq-A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6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976957"/>
              </p:ext>
            </p:extLst>
          </p:nvPr>
        </p:nvGraphicFramePr>
        <p:xfrm>
          <a:off x="685801" y="762000"/>
          <a:ext cx="8000999" cy="56387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931316"/>
                <a:gridCol w="5069683"/>
              </a:tblGrid>
              <a:tr h="56387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b="0" dirty="0">
                          <a:effectLst/>
                        </a:rPr>
                        <a:t>Diferenca mes vlerës së shpenzimeve parësore të parashikuara në buxhetin fillestar dhe faktit në qeverisjen vendore duket se është e lartë (varion nga 9 në 31%). A është kjo në përputhje me ligjin? Kat ë bëjë me çështje teknike, mungesë kapacitetetsh për t’iu përmbajtur planifikimit? A është për shkaqe ekonomike (të ardhurave më të pakta)?</a:t>
                      </a:r>
                      <a:endParaRPr lang="sq-A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Diferenca mes shpenzimeve të parashikuara dhe faktit nuk është në përputhje me ligjin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6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Vjen </a:t>
                      </a:r>
                      <a:r>
                        <a:rPr lang="sq-AL" sz="1600" b="0" dirty="0">
                          <a:effectLst/>
                        </a:rPr>
                        <a:t>si pasojë e mungesës së kapaciteteve dhe eksperiencës në planifikimin e shpenzimeve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Gjatë buxhetimit nuk merren në konsideratë aktivitetet dhe kostot respektive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Ka mungesë të kontrollit financiar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Mungon sistemi i vlerësimit të performancës dhe </a:t>
                      </a:r>
                      <a:r>
                        <a:rPr lang="sq-AL" sz="1600" b="0" dirty="0" smtClean="0">
                          <a:effectLst/>
                        </a:rPr>
                        <a:t>nuk </a:t>
                      </a:r>
                      <a:r>
                        <a:rPr lang="sq-AL" sz="1600" b="0" dirty="0">
                          <a:effectLst/>
                        </a:rPr>
                        <a:t>mbahet përgjegjësi për mosrealizimin e shpenzimeve apo investimeve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6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Ka </a:t>
                      </a:r>
                      <a:r>
                        <a:rPr lang="sq-AL" sz="1600" b="0" dirty="0">
                          <a:effectLst/>
                        </a:rPr>
                        <a:t>vështirësi ekonomike dhe nuk arrihet mbledhja e të ardhurave. Anjëherë nuk mblidhen më shumë se 80% e planifikimit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6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Ndodh </a:t>
                      </a:r>
                      <a:r>
                        <a:rPr lang="sq-AL" sz="1600" b="0" dirty="0">
                          <a:effectLst/>
                        </a:rPr>
                        <a:t>për shkak të diferencës së krijuar nga procesi i prokurimit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Diferenca vjen edhe si pasoje e mungeses ligjore mbi planifikimin.</a:t>
                      </a:r>
                      <a:endParaRPr lang="sq-AL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60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35872"/>
              </p:ext>
            </p:extLst>
          </p:nvPr>
        </p:nvGraphicFramePr>
        <p:xfrm>
          <a:off x="457200" y="381000"/>
          <a:ext cx="8305800" cy="60960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26921"/>
                <a:gridCol w="5878879"/>
              </a:tblGrid>
              <a:tr h="6096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0" dirty="0">
                          <a:effectLst/>
                        </a:rPr>
                        <a:t>Fondet e kushtëzuara nuk bëhen asnjëherë pjesë e planifikimit fillestar. A ka të bëj kjo me një rregullim ligjor apo është çështje procedurash? A do ishte e udhës që marrëdhëniet ndërqeverisëse të përcaktoheshin në ligjin e ri të FV.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0" dirty="0">
                          <a:effectLst/>
                        </a:rPr>
                        <a:t> </a:t>
                      </a:r>
                      <a:endParaRPr lang="sq-A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>
                          <a:effectLst/>
                        </a:rPr>
                        <a:t>Legjislacioni aktual parashikon që fondet e kushtëzuara të mos jenë pjesë e planifikimit fillestar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>
                          <a:effectLst/>
                        </a:rPr>
                        <a:t>Fondet e kushtëzuara nuk janë të rregulluara qartë dhe prandaj nuk arrihet të jenë pjesë e planifikimit fillestar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 smtClean="0">
                          <a:effectLst/>
                        </a:rPr>
                        <a:t>Ligji </a:t>
                      </a:r>
                      <a:r>
                        <a:rPr lang="sq-AL" sz="2000" b="0" dirty="0">
                          <a:effectLst/>
                        </a:rPr>
                        <a:t>i ri duhet të përcaktojë se fondet e kushtëzuara duhet të jenë pjesë e parashikimit fillestar të buxhetit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 smtClean="0">
                          <a:effectLst/>
                        </a:rPr>
                        <a:t>Ligji </a:t>
                      </a:r>
                      <a:r>
                        <a:rPr lang="sq-AL" sz="2000" b="0" dirty="0">
                          <a:effectLst/>
                        </a:rPr>
                        <a:t>duhet të përcaktojë qartë përgjegjësitë, të drejtat dhe detyrat e qeverisjes vendore dhe asaj qendrore lidhur me fondet e </a:t>
                      </a:r>
                      <a:r>
                        <a:rPr lang="sq-AL" sz="2000" b="0" dirty="0" smtClean="0">
                          <a:effectLst/>
                        </a:rPr>
                        <a:t>kushtëzuara</a:t>
                      </a:r>
                      <a:endParaRPr lang="sq-AL" sz="2000" b="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2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111904"/>
              </p:ext>
            </p:extLst>
          </p:nvPr>
        </p:nvGraphicFramePr>
        <p:xfrm>
          <a:off x="533400" y="381000"/>
          <a:ext cx="8229600" cy="5872226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04656"/>
                <a:gridCol w="5824944"/>
              </a:tblGrid>
              <a:tr h="5791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b="0" dirty="0">
                          <a:effectLst/>
                        </a:rPr>
                        <a:t>Rezultati </a:t>
                      </a:r>
                      <a:r>
                        <a:rPr lang="sq-AL" sz="1600" b="0" dirty="0" smtClean="0">
                          <a:effectLst/>
                        </a:rPr>
                        <a:t>i agreguar i </a:t>
                      </a:r>
                      <a:r>
                        <a:rPr lang="sq-AL" sz="1600" b="0" dirty="0">
                          <a:effectLst/>
                        </a:rPr>
                        <a:t>të </a:t>
                      </a:r>
                      <a:r>
                        <a:rPr lang="sq-AL" sz="1600" b="0" dirty="0" smtClean="0">
                          <a:effectLst/>
                        </a:rPr>
                        <a:t>ardhurave, </a:t>
                      </a:r>
                      <a:r>
                        <a:rPr lang="sq-AL" sz="1600" b="0" dirty="0">
                          <a:effectLst/>
                        </a:rPr>
                        <a:t>krahasuar me buxhetet e aprovuara fillimisht shkon me një ndryshim nga 14 deri në 44%. A është ky një problem ligjor apo teknik? A kemi të bëjmë me pasaktësi të parashikimeve fiskale për shkak të mungesës së një </a:t>
                      </a:r>
                      <a:r>
                        <a:rPr lang="sq-AL" sz="1600" b="0" dirty="0" smtClean="0">
                          <a:effectLst/>
                        </a:rPr>
                        <a:t>kuadri </a:t>
                      </a:r>
                      <a:r>
                        <a:rPr lang="sq-AL" sz="1600" b="0" dirty="0">
                          <a:effectLst/>
                        </a:rPr>
                        <a:t>afatmesëm të shpenzimeve, kapaciteteve profesionale apo për shkak se ka një </a:t>
                      </a:r>
                      <a:r>
                        <a:rPr lang="sq-AL" sz="1600" b="0" dirty="0" smtClean="0">
                          <a:effectLst/>
                        </a:rPr>
                        <a:t>shkallë </a:t>
                      </a:r>
                      <a:r>
                        <a:rPr lang="sq-AL" sz="1600" b="0" dirty="0">
                          <a:effectLst/>
                        </a:rPr>
                        <a:t>të ulët të mbledhjes së të ardhurave</a:t>
                      </a:r>
                      <a:endParaRPr lang="sq-AL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b="0" dirty="0" smtClean="0">
                          <a:effectLst/>
                        </a:rPr>
                        <a:t>Ka pasaktësi në buxhetimin e të ardhurave për shkak të mosnjohjes së kuadrit fiskal.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b="0" dirty="0" smtClean="0">
                          <a:effectLst/>
                        </a:rPr>
                        <a:t>Agjentët tatimor nuk kanë kapacitetet e nevojshme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Ka mungesë të analizave të qarta lidhur me të ardhurat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Ka mangësi në përcaktimin e kuadrit afatmesëm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b="0" dirty="0" smtClean="0">
                          <a:effectLst/>
                        </a:rPr>
                        <a:t>Ka nevojë për ngritje kapacitetesh në strukturat që trajtojnë të ardhurat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6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Per </a:t>
                      </a:r>
                      <a:r>
                        <a:rPr lang="sq-AL" sz="1600" b="0" dirty="0">
                          <a:effectLst/>
                        </a:rPr>
                        <a:t>te balancuar buxhetin planifikohen te ardhura, te cilat jane te sigurta qe nuk do te mblidhen</a:t>
                      </a:r>
                      <a:r>
                        <a:rPr lang="sq-AL" sz="1600" b="0" dirty="0" smtClean="0">
                          <a:effectLst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b="0" dirty="0" smtClean="0">
                          <a:effectLst/>
                        </a:rPr>
                        <a:t>Ka pengesë nga vetë Kryetarët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600" b="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Paqendrueshmeria ligjore dhe administrimi i te ardhurave te bisznesit nga pushteti qendror.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b="0" dirty="0" smtClean="0">
                          <a:effectLst/>
                        </a:rPr>
                        <a:t>Ka shkallë të ulët të mbledhjes së të ardhurave. </a:t>
                      </a:r>
                      <a:r>
                        <a:rPr lang="sq-AL" sz="1600" b="0" dirty="0" smtClean="0">
                          <a:effectLst/>
                        </a:rPr>
                        <a:t>Nuk </a:t>
                      </a:r>
                      <a:r>
                        <a:rPr lang="sq-AL" sz="1600" b="0" dirty="0">
                          <a:effectLst/>
                        </a:rPr>
                        <a:t>bëhet ndërgjegjësim i qytetarëve për të realizuar pagesat e </a:t>
                      </a:r>
                      <a:r>
                        <a:rPr lang="sq-AL" sz="1600" b="0" dirty="0" smtClean="0">
                          <a:effectLst/>
                        </a:rPr>
                        <a:t>detyrueshme dhe m</a:t>
                      </a:r>
                      <a:r>
                        <a:rPr lang="sq-AL" sz="1600" b="0" dirty="0" smtClean="0">
                          <a:effectLst/>
                        </a:rPr>
                        <a:t>ungon zbatimi i penaliteteve </a:t>
                      </a:r>
                      <a:r>
                        <a:rPr lang="sq-AL" sz="1600" b="0" dirty="0" smtClean="0">
                          <a:effectLst/>
                        </a:rPr>
                        <a:t>;</a:t>
                      </a:r>
                      <a:endParaRPr lang="sq-AL" sz="1600" b="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6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 smtClean="0">
                          <a:effectLst/>
                        </a:rPr>
                        <a:t>Ka </a:t>
                      </a:r>
                      <a:r>
                        <a:rPr lang="sq-AL" sz="1600" b="0" dirty="0">
                          <a:effectLst/>
                        </a:rPr>
                        <a:t>nevojë për informatizimin e sistemeve.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b="0" dirty="0">
                          <a:effectLst/>
                        </a:rPr>
                        <a:t>Ka të bëjë me nje problem teknik.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b="0" dirty="0">
                          <a:effectLst/>
                        </a:rPr>
                        <a:t> </a:t>
                      </a:r>
                      <a:endParaRPr lang="sq-AL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94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604741"/>
              </p:ext>
            </p:extLst>
          </p:nvPr>
        </p:nvGraphicFramePr>
        <p:xfrm>
          <a:off x="609600" y="762000"/>
          <a:ext cx="8077200" cy="5562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360125"/>
                <a:gridCol w="5717075"/>
              </a:tblGrid>
              <a:tr h="5562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0" dirty="0">
                          <a:effectLst/>
                        </a:rPr>
                        <a:t>Kontabiliteti paraqitet </a:t>
                      </a:r>
                      <a:r>
                        <a:rPr lang="sq-AL" sz="2000" b="0" dirty="0" smtClean="0">
                          <a:effectLst/>
                        </a:rPr>
                        <a:t>i </a:t>
                      </a:r>
                      <a:r>
                        <a:rPr lang="sq-AL" sz="2000" b="0" dirty="0">
                          <a:effectLst/>
                        </a:rPr>
                        <a:t>diversifikuar. Ka të njëjtat klasifikimi si thesari, por përdoren programme të ndryshme për përdorim të brendshëm. A ka vështirësi në konsolidimin e brendshëm apo në raportim?</a:t>
                      </a:r>
                      <a:endParaRPr lang="sq-A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2000" b="0" dirty="0" smtClean="0">
                          <a:effectLst/>
                        </a:rPr>
                        <a:t>Ka vështirësi në konsolidimin e brendshëm dhe raportim, që mund të eleminohen në rast të unifikimit të sistemeve.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2000" b="0" dirty="0" smtClean="0">
                          <a:effectLst/>
                        </a:rPr>
                        <a:t>Ka nevoje per rregullime ligjore.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2000" b="0" dirty="0" smtClean="0">
                          <a:effectLst/>
                        </a:rPr>
                        <a:t>Është i nevojshëm</a:t>
                      </a:r>
                      <a:r>
                        <a:rPr lang="sq-AL" sz="2000" b="0" baseline="0" dirty="0" smtClean="0">
                          <a:effectLst/>
                        </a:rPr>
                        <a:t> m</a:t>
                      </a:r>
                      <a:r>
                        <a:rPr lang="sq-AL" sz="2000" b="0" dirty="0" smtClean="0">
                          <a:effectLst/>
                        </a:rPr>
                        <a:t>iratimi i nje sistemi unik kontabel  me standarde te unifikuara.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 smtClean="0">
                          <a:effectLst/>
                        </a:rPr>
                        <a:t>Kërkohen </a:t>
                      </a:r>
                      <a:r>
                        <a:rPr lang="sq-AL" sz="2000" b="0" dirty="0">
                          <a:effectLst/>
                        </a:rPr>
                        <a:t>investime për kompjuterizimin e sistemit të </a:t>
                      </a:r>
                      <a:r>
                        <a:rPr lang="sq-AL" sz="2000" b="0" dirty="0" smtClean="0">
                          <a:effectLst/>
                        </a:rPr>
                        <a:t>kontabilitetit.</a:t>
                      </a:r>
                      <a:endParaRPr lang="sq-AL" sz="2000" b="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336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265964"/>
              </p:ext>
            </p:extLst>
          </p:nvPr>
        </p:nvGraphicFramePr>
        <p:xfrm>
          <a:off x="381000" y="457200"/>
          <a:ext cx="8382000" cy="59436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49186"/>
                <a:gridCol w="5932814"/>
              </a:tblGrid>
              <a:tr h="5943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0" dirty="0">
                          <a:effectLst/>
                        </a:rPr>
                        <a:t>Propozimi i buxhetit vjetor nuk është I mbështetur si duhet me argumenta dhe dokumenta (më i shpeshti është dokumentacioni lidhur me stokun e borxhit – përgatitur në përputhje me standartin GFS ose të ngjashëm).</a:t>
                      </a:r>
                      <a:endParaRPr lang="sq-A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2000" b="0" dirty="0" smtClean="0">
                          <a:effectLst/>
                        </a:rPr>
                        <a:t>Kjo procedure nuk njihet dhe perdoret si duhet nga pushteti vendor.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20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2000" b="0" dirty="0" smtClean="0">
                          <a:effectLst/>
                        </a:rPr>
                        <a:t>Ligji </a:t>
                      </a:r>
                      <a:r>
                        <a:rPr lang="sq-AL" sz="2000" b="0" dirty="0">
                          <a:effectLst/>
                        </a:rPr>
                        <a:t>duhet të përcaktojë qartë dokumentacionin që argumenton buxhetin dhe të japë (si anekse) modelet e detyrueshme për tu plotësuar.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0" dirty="0">
                          <a:effectLst/>
                        </a:rPr>
                        <a:t> </a:t>
                      </a:r>
                      <a:endParaRPr lang="sq-A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91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97120"/>
              </p:ext>
            </p:extLst>
          </p:nvPr>
        </p:nvGraphicFramePr>
        <p:xfrm>
          <a:off x="533400" y="533400"/>
          <a:ext cx="8305800" cy="60198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426922"/>
                <a:gridCol w="5878878"/>
              </a:tblGrid>
              <a:tr h="6019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400" b="0" dirty="0">
                          <a:effectLst/>
                        </a:rPr>
                        <a:t>Planet e performances për dhënien e shërbimeve: Indikatorët e performances lidhur me rezultatet e planifikuara të programeve apo shërbimeve që financohen nga buxheti nuk përfshihen në propozimin e buxhetit apo dokumentacionin përkatës në nivel funksioni, bashkie apo niveli. Vetëm KASH bazohet në indikatorë performance, por nuk ka lidhje mes tij dhe buxhetit vjetor. A është kjo për shkak të kapaciteteve të burimeve njerëzore për të përfshirë treguesit e performances në buxhet, apo është problem ligjor?</a:t>
                      </a:r>
                      <a:endParaRPr lang="sq-A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Ka mungesë kapacitetesh për përfshirjen e treguesve të performancës në buxhet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 smtClean="0">
                          <a:effectLst/>
                        </a:rPr>
                        <a:t>Mungojnë </a:t>
                      </a:r>
                      <a:r>
                        <a:rPr lang="sq-AL" sz="1800" b="0" dirty="0">
                          <a:effectLst/>
                        </a:rPr>
                        <a:t>indikatorët e performancës dhe nuk ka kërkesë llogarie nga Kryetari i Bashkisë, </a:t>
                      </a:r>
                      <a:r>
                        <a:rPr lang="sq-AL" sz="1800" b="0" dirty="0" smtClean="0">
                          <a:effectLst/>
                        </a:rPr>
                        <a:t>gjë që sjell mungesë </a:t>
                      </a:r>
                      <a:r>
                        <a:rPr lang="sq-AL" sz="1800" b="0" dirty="0">
                          <a:effectLst/>
                        </a:rPr>
                        <a:t>të incentivave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Duhet bërë buxhetim me programe dhe në rast të kundërt të ketë penalitete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>
                          <a:effectLst/>
                        </a:rPr>
                        <a:t>Mungon inspektimi nga ministritë e linjës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 smtClean="0">
                          <a:effectLst/>
                        </a:rPr>
                        <a:t>Ligji </a:t>
                      </a:r>
                      <a:r>
                        <a:rPr lang="sq-AL" sz="1800" b="0" dirty="0">
                          <a:effectLst/>
                        </a:rPr>
                        <a:t>i ri duhet të përcaktojë një numër indikatorësh lidhur me planifikimin e buxhetit </a:t>
                      </a:r>
                      <a:r>
                        <a:rPr lang="sq-AL" sz="1800" b="0" dirty="0" smtClean="0">
                          <a:effectLst/>
                        </a:rPr>
                        <a:t>vendor</a:t>
                      </a:r>
                      <a:endParaRPr lang="sq-A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56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075464"/>
              </p:ext>
            </p:extLst>
          </p:nvPr>
        </p:nvGraphicFramePr>
        <p:xfrm>
          <a:off x="762000" y="914400"/>
          <a:ext cx="7772400" cy="54102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271064"/>
                <a:gridCol w="5501336"/>
              </a:tblGrid>
              <a:tr h="5410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400" b="0" dirty="0">
                          <a:effectLst/>
                        </a:rPr>
                        <a:t>Aksesi i publikut në informacionin </a:t>
                      </a:r>
                      <a:r>
                        <a:rPr lang="sq-AL" sz="1400" b="0" dirty="0" smtClean="0">
                          <a:effectLst/>
                        </a:rPr>
                        <a:t>fiskal </a:t>
                      </a:r>
                      <a:r>
                        <a:rPr lang="sq-AL" sz="1400" b="0" dirty="0">
                          <a:effectLst/>
                        </a:rPr>
                        <a:t>është shumë i ulët ose nuk ekziston fare. Duket se vetëm buxheti vjetor </a:t>
                      </a:r>
                      <a:r>
                        <a:rPr lang="sq-AL" sz="1400" b="0" dirty="0" smtClean="0">
                          <a:effectLst/>
                        </a:rPr>
                        <a:t>i </a:t>
                      </a:r>
                      <a:r>
                        <a:rPr lang="sq-AL" sz="1400" b="0" dirty="0">
                          <a:effectLst/>
                        </a:rPr>
                        <a:t>propozuar bëhet publik, pas miratimit nga Këshilli </a:t>
                      </a:r>
                      <a:r>
                        <a:rPr lang="sq-AL" sz="1400" b="0" dirty="0" smtClean="0">
                          <a:effectLst/>
                        </a:rPr>
                        <a:t>i </a:t>
                      </a:r>
                      <a:r>
                        <a:rPr lang="sq-AL" sz="1400" b="0" dirty="0">
                          <a:effectLst/>
                        </a:rPr>
                        <a:t>Bashkisë. Nuk bëhet publik seti </a:t>
                      </a:r>
                      <a:r>
                        <a:rPr lang="sq-AL" sz="1400" b="0" dirty="0" smtClean="0">
                          <a:effectLst/>
                        </a:rPr>
                        <a:t>i </a:t>
                      </a:r>
                      <a:r>
                        <a:rPr lang="sq-AL" sz="1400" b="0" dirty="0">
                          <a:effectLst/>
                        </a:rPr>
                        <a:t>plotë </a:t>
                      </a:r>
                      <a:r>
                        <a:rPr lang="sq-AL" sz="1400" b="0" dirty="0" smtClean="0">
                          <a:effectLst/>
                        </a:rPr>
                        <a:t>i </a:t>
                      </a:r>
                      <a:r>
                        <a:rPr lang="sq-AL" sz="1400" b="0" dirty="0">
                          <a:effectLst/>
                        </a:rPr>
                        <a:t>dokumentacionit të buxhetit dhe mungon edhe kalendari për këtë gjë.  A vjen kjo për shkak të mangësive në kuadrin ligjor apo për shkak të moszbatimit të ligjit?</a:t>
                      </a:r>
                      <a:endParaRPr lang="sq-A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Shkaku kryesor eshte moszbatimi i ligjit.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 smtClean="0">
                          <a:effectLst/>
                        </a:rPr>
                        <a:t>Aksesi </a:t>
                      </a:r>
                      <a:r>
                        <a:rPr lang="sq-AL" sz="1800" b="0" dirty="0">
                          <a:effectLst/>
                        </a:rPr>
                        <a:t>i publikut është shumë i ulët ose mungon krejtësisht për shkak të moszbatimit të detyrimeve ligjore nga bashkia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Ndryshueshmeria e paketave fiskale.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 smtClean="0">
                          <a:effectLst/>
                        </a:rPr>
                        <a:t>Mungon </a:t>
                      </a:r>
                      <a:r>
                        <a:rPr lang="sq-AL" sz="1800" b="0" dirty="0">
                          <a:effectLst/>
                        </a:rPr>
                        <a:t>nga ana tjetër edhe kërkesa e llogarisë nga ana e qytetarëve apo grupeve të </a:t>
                      </a:r>
                      <a:r>
                        <a:rPr lang="sq-AL" sz="1800" b="0" dirty="0" smtClean="0">
                          <a:effectLst/>
                        </a:rPr>
                        <a:t>interesit</a:t>
                      </a:r>
                      <a:endParaRPr lang="sq-A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1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02958"/>
              </p:ext>
            </p:extLst>
          </p:nvPr>
        </p:nvGraphicFramePr>
        <p:xfrm>
          <a:off x="457200" y="533400"/>
          <a:ext cx="8153400" cy="57911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382391"/>
                <a:gridCol w="5771009"/>
              </a:tblGrid>
              <a:tr h="57911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b="0" dirty="0">
                          <a:effectLst/>
                        </a:rPr>
                        <a:t>Monitorimi i aseteve jo financiare: Bashkia mban një regjistër të aseteve fikse, duke mbledhur të dhëna mbi përdorimin apo amortizimin. Ky informacion nuk publikohet. A është kjo për shkak të parashikimeve ligjore apo për shkak të moszbatimit të ligjit.</a:t>
                      </a:r>
                      <a:endParaRPr lang="sq-A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Për shkak të moszbatimit të ligjit.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b="0" dirty="0" smtClean="0">
                          <a:effectLst/>
                        </a:rPr>
                        <a:t>Monitorimi </a:t>
                      </a:r>
                      <a:r>
                        <a:rPr lang="sq-AL" sz="1800" b="0" dirty="0">
                          <a:effectLst/>
                        </a:rPr>
                        <a:t>i aseteve financiare është i mangët dhe nuk bëhet publik. Asetet janë të painventarizuara dhe të paregjistruara në ZRPP dhe për këtë arsye nuk përdoren për gjenerim të ardhurash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q-AL" sz="1800" b="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b="0" dirty="0" smtClean="0">
                          <a:effectLst/>
                        </a:rPr>
                        <a:t>Nuk kërkohet një gjë e tillë (nga ligji). VKM nr. 30 nuk e kërkon këtë</a:t>
                      </a:r>
                    </a:p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q-AL" sz="1800" b="0" dirty="0">
                          <a:effectLst/>
                        </a:rPr>
                        <a:t> </a:t>
                      </a:r>
                      <a:endParaRPr lang="sq-A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991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1242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Vlerësime nga ekspertët vendorë mbi disa çështje të evidentuara nga analiza e financave vendore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Vlerësime nga ekspertët vendorë mbi disa çështje të evidentuara nga analiza e financave vendore</dc:title>
  <dc:creator>User1</dc:creator>
  <cp:lastModifiedBy>User1</cp:lastModifiedBy>
  <cp:revision>3</cp:revision>
  <dcterms:created xsi:type="dcterms:W3CDTF">2016-04-13T09:37:48Z</dcterms:created>
  <dcterms:modified xsi:type="dcterms:W3CDTF">2016-04-13T10:05:06Z</dcterms:modified>
</cp:coreProperties>
</file>